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906000"/>
  <p:notesSz cx="6858000" cy="9144000"/>
  <p:embeddedFontLst>
    <p:embeddedFont>
      <p:font typeface="Arim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12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:go="http://customooxmlschemas.google.com/" r:id="rId23" roundtripDataSignature="AMtx7mid4vs+pnbkMdPhRXTaAJccd5Mb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CF86E65-DFDC-410E-A524-DF925CCB9046}">
  <a:tblStyle styleId="{CCF86E65-DFDC-410E-A524-DF925CCB904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12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imo-bold.fntdata"/><Relationship Id="rId11" Type="http://schemas.openxmlformats.org/officeDocument/2006/relationships/slide" Target="slides/slide5.xml"/><Relationship Id="rId22" Type="http://schemas.openxmlformats.org/officeDocument/2006/relationships/font" Target="fonts/Arimo-boldItalic.fntdata"/><Relationship Id="rId10" Type="http://schemas.openxmlformats.org/officeDocument/2006/relationships/slide" Target="slides/slide4.xml"/><Relationship Id="rId21" Type="http://schemas.openxmlformats.org/officeDocument/2006/relationships/font" Target="fonts/Arim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Arimo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0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1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2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8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/>
          <p:nvPr>
            <p:ph idx="2" type="sldImg"/>
          </p:nvPr>
        </p:nvSpPr>
        <p:spPr>
          <a:xfrm>
            <a:off x="952500" y="685800"/>
            <a:ext cx="495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4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3"/>
          <p:cNvSpPr txBox="1"/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" type="body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72" name="Google Shape;72;p23"/>
          <p:cNvSpPr txBox="1"/>
          <p:nvPr>
            <p:ph idx="2" type="body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73" name="Google Shape;73;p23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4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 txBox="1"/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" type="body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83" name="Google Shape;83;p25"/>
          <p:cNvSpPr txBox="1"/>
          <p:nvPr>
            <p:ph idx="2" type="body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84" name="Google Shape;84;p25"/>
          <p:cNvSpPr txBox="1"/>
          <p:nvPr>
            <p:ph idx="3" type="body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85" name="Google Shape;85;p25"/>
          <p:cNvSpPr txBox="1"/>
          <p:nvPr>
            <p:ph idx="4" type="body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86" name="Google Shape;86;p25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5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5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6"/>
          <p:cNvSpPr txBox="1"/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6"/>
          <p:cNvSpPr txBox="1"/>
          <p:nvPr>
            <p:ph idx="1" type="body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92" name="Google Shape;92;p26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6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6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6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1" type="body"/>
          </p:nvPr>
        </p:nvSpPr>
        <p:spPr>
          <a:xfrm>
            <a:off x="742950" y="1981200"/>
            <a:ext cx="41338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29" name="Google Shape;29;p16"/>
          <p:cNvSpPr txBox="1"/>
          <p:nvPr>
            <p:ph idx="2" type="body"/>
          </p:nvPr>
        </p:nvSpPr>
        <p:spPr>
          <a:xfrm>
            <a:off x="5029200" y="1981200"/>
            <a:ext cx="41338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subTitle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аблица" type="tbl">
  <p:cSld name="TABL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8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8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диаграмма" type="chart">
  <p:cSld name="CHAR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9"/>
          <p:cNvSpPr/>
          <p:nvPr>
            <p:ph idx="2" type="chart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7" name="Google Shape;47;p19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/>
          <p:nvPr>
            <p:ph type="title"/>
          </p:nvPr>
        </p:nvSpPr>
        <p:spPr>
          <a:xfrm rot="5400000">
            <a:off x="5367338" y="2300288"/>
            <a:ext cx="5486400" cy="2105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" type="body"/>
          </p:nvPr>
        </p:nvSpPr>
        <p:spPr>
          <a:xfrm rot="5400000">
            <a:off x="1081088" y="271462"/>
            <a:ext cx="5486400" cy="6162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0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1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1"/>
          <p:cNvSpPr txBox="1"/>
          <p:nvPr>
            <p:ph idx="1" type="body"/>
          </p:nvPr>
        </p:nvSpPr>
        <p:spPr>
          <a:xfrm rot="5400000">
            <a:off x="2895600" y="-171450"/>
            <a:ext cx="4114800" cy="84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1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2"/>
          <p:cNvSpPr txBox="1"/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/>
          <p:nvPr>
            <p:ph idx="2" type="pic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22"/>
          <p:cNvSpPr txBox="1"/>
          <p:nvPr>
            <p:ph idx="1" type="body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66" name="Google Shape;66;p22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2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285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random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/>
          <p:nvPr>
            <p:ph type="title"/>
          </p:nvPr>
        </p:nvSpPr>
        <p:spPr>
          <a:xfrm>
            <a:off x="609600" y="2286000"/>
            <a:ext cx="9067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b="0" i="0" lang="en-US" sz="4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Hypertensive crisis</a:t>
            </a:r>
            <a:br>
              <a:rPr b="0" i="0" lang="en-US" sz="40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state caused by the expressed rising of a BP, which is followed by emergence or aggravation of clinical symptoms and demanding fast controlled depression of a BP for the prevention of damage of target organs</a:t>
            </a:r>
            <a:endParaRPr/>
          </a:p>
        </p:txBody>
      </p:sp>
      <p:sp>
        <p:nvSpPr>
          <p:cNvPr id="100" name="Google Shape;100;p1"/>
          <p:cNvSpPr txBox="1"/>
          <p:nvPr/>
        </p:nvSpPr>
        <p:spPr>
          <a:xfrm>
            <a:off x="6505575" y="6080125"/>
            <a:ext cx="2714625" cy="33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JNC VI, 1997. JNC VII 2003</a:t>
            </a:r>
            <a:endParaRPr/>
          </a:p>
        </p:txBody>
      </p:sp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 all HC</a:t>
            </a:r>
            <a:endParaRPr/>
          </a:p>
        </p:txBody>
      </p:sp>
      <p:sp>
        <p:nvSpPr>
          <p:cNvPr id="156" name="Google Shape;156;p10"/>
          <p:cNvSpPr txBox="1"/>
          <p:nvPr>
            <p:ph idx="1" type="body"/>
          </p:nvPr>
        </p:nvSpPr>
        <p:spPr>
          <a:xfrm>
            <a:off x="452437" y="1714500"/>
            <a:ext cx="9215437" cy="4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Enalapril of 1.25-5 mg i \v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 enalaprilat of 0.65-1.25 mg i \v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Esmolol, metoprolol i \v 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Nitroglycerinum – </a:t>
            </a: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 cardial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Diazepamum, Clonidinum,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Coffeine or Euphyllinum - </a:t>
            </a: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cerebral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Furosemidum - </a:t>
            </a: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edematous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Phentolaminum – </a:t>
            </a: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pheochromocytoma</a:t>
            </a:r>
            <a:endParaRPr b="0" i="0" sz="3200" u="none" cap="none" strike="noStrik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 txBox="1"/>
          <p:nvPr>
            <p:ph type="ctrTitle"/>
          </p:nvPr>
        </p:nvSpPr>
        <p:spPr>
          <a:xfrm>
            <a:off x="1250950" y="115887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RATE OF DEPRESSION OF A BP AT THE COMPLICATED HYPERTENSIVE CRISIS</a:t>
            </a:r>
            <a:endParaRPr/>
          </a:p>
        </p:txBody>
      </p:sp>
      <p:sp>
        <p:nvSpPr>
          <p:cNvPr id="162" name="Google Shape;162;p11"/>
          <p:cNvSpPr txBox="1"/>
          <p:nvPr>
            <p:ph idx="1" type="subTitle"/>
          </p:nvPr>
        </p:nvSpPr>
        <p:spPr>
          <a:xfrm>
            <a:off x="152400" y="2667000"/>
            <a:ext cx="95250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30 – 120 min                                                 BP decreasing 15 – 25%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2 – 6 h                                                           BP level 160/100 мм Hg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BP 160/100                                              peroral preparations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>
              <a:solidFill>
                <a:srgbClr val="66FF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rgbClr val="66FF33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rgbClr val="66FF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Fast depression of a BP to normal values contraindicative since can lead to a hypoperfusion, an ischemia up to a necrosis!!!</a:t>
            </a:r>
            <a:endParaRPr/>
          </a:p>
        </p:txBody>
      </p:sp>
      <p:cxnSp>
        <p:nvCxnSpPr>
          <p:cNvPr id="163" name="Google Shape;163;p11"/>
          <p:cNvCxnSpPr/>
          <p:nvPr/>
        </p:nvCxnSpPr>
        <p:spPr>
          <a:xfrm>
            <a:off x="4191000" y="2971800"/>
            <a:ext cx="1219200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164" name="Google Shape;164;p11"/>
          <p:cNvCxnSpPr/>
          <p:nvPr/>
        </p:nvCxnSpPr>
        <p:spPr>
          <a:xfrm>
            <a:off x="4191000" y="3505200"/>
            <a:ext cx="1219200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165" name="Google Shape;165;p11"/>
          <p:cNvCxnSpPr/>
          <p:nvPr/>
        </p:nvCxnSpPr>
        <p:spPr>
          <a:xfrm>
            <a:off x="4191000" y="4038600"/>
            <a:ext cx="1219200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med" w="med" type="none"/>
            <a:tailEnd len="med" w="med" type="triangle"/>
          </a:ln>
        </p:spPr>
      </p:cxn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Clinical case</a:t>
            </a:r>
            <a:endParaRPr/>
          </a:p>
        </p:txBody>
      </p:sp>
      <p:sp>
        <p:nvSpPr>
          <p:cNvPr id="171" name="Google Shape;171;p12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Male, 55 y.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BP – 170/110 mm Hg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3200" u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Headache</a:t>
            </a:r>
            <a:endParaRPr/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>
            <p:ph type="title"/>
          </p:nvPr>
        </p:nvSpPr>
        <p:spPr>
          <a:xfrm>
            <a:off x="742950" y="152400"/>
            <a:ext cx="84201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imes New Roman"/>
              <a:buNone/>
            </a:pPr>
            <a:r>
              <a:rPr b="0" i="0" lang="en-US" sz="36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Hypertensive crisis</a:t>
            </a:r>
            <a:endParaRPr/>
          </a:p>
        </p:txBody>
      </p:sp>
      <p:sp>
        <p:nvSpPr>
          <p:cNvPr id="106" name="Google Shape;106;p2"/>
          <p:cNvSpPr txBox="1"/>
          <p:nvPr>
            <p:ph idx="1" type="body"/>
          </p:nvPr>
        </p:nvSpPr>
        <p:spPr>
          <a:xfrm>
            <a:off x="200025" y="1125537"/>
            <a:ext cx="93726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Char char="▪"/>
            </a:pPr>
            <a:r>
              <a:rPr b="1" i="1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situational groups of companies (a stress - induced) </a:t>
            </a:r>
            <a:r>
              <a:rPr b="0" i="0" lang="en-US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developing at an excessive mental and physical overstrain, a strong painful stimulus. Meteorological changes</a:t>
            </a:r>
            <a:endParaRPr/>
          </a:p>
          <a:p>
            <a:pPr indent="-99059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None/>
            </a:pPr>
            <a:r>
              <a:t/>
            </a:r>
            <a:endParaRPr b="1" i="1" sz="24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Char char="▪"/>
            </a:pPr>
            <a:r>
              <a:rPr b="1" i="1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iatrogenic</a:t>
            </a:r>
            <a:r>
              <a:rPr b="0" i="0" lang="en-US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groups of companies provoked by the wrong application of medicinal preparations (an overdosage, an irrational combination, adverse effects or inadequate rate of application i.v. the entered agents).</a:t>
            </a:r>
            <a:endParaRPr/>
          </a:p>
          <a:p>
            <a:pPr indent="-99059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None/>
            </a:pPr>
            <a:r>
              <a:t/>
            </a:r>
            <a:endParaRPr b="1" i="1" sz="24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Char char="▪"/>
            </a:pPr>
            <a:r>
              <a:rPr b="1" i="1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Endocrine diseases</a:t>
            </a:r>
            <a:endParaRPr/>
          </a:p>
          <a:p>
            <a:pPr indent="-99059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None/>
            </a:pPr>
            <a:r>
              <a:t/>
            </a:r>
            <a:endParaRPr b="1" i="1" sz="24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Char char="▪"/>
            </a:pPr>
            <a:r>
              <a:rPr b="1" i="1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renin-producing tumors</a:t>
            </a:r>
            <a:endParaRPr/>
          </a:p>
          <a:p>
            <a:pPr indent="-99059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None/>
            </a:pPr>
            <a:r>
              <a:t/>
            </a:r>
            <a:endParaRPr b="1" i="1" sz="24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Char char="▪"/>
            </a:pPr>
            <a:r>
              <a:rPr b="1" i="1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Nephritis, eclampsia of pregnant women</a:t>
            </a:r>
            <a:endParaRPr/>
          </a:p>
          <a:p>
            <a:pPr indent="-99059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None/>
            </a:pPr>
            <a:r>
              <a:t/>
            </a:r>
            <a:endParaRPr b="1" i="1" sz="24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3840"/>
              <a:buFont typeface="Noto Sans Symbols"/>
              <a:buChar char="▪"/>
            </a:pPr>
            <a:r>
              <a:rPr b="1" i="1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Action of simpatomimetik</a:t>
            </a:r>
            <a:endParaRPr b="0" i="0" sz="2400" u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t/>
            </a:r>
            <a:endParaRPr b="1" i="1" sz="20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t/>
            </a:r>
            <a:endParaRPr b="1" i="1" sz="20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Hypertensive crisis</a:t>
            </a:r>
            <a:endParaRPr/>
          </a:p>
        </p:txBody>
      </p:sp>
      <p:sp>
        <p:nvSpPr>
          <p:cNvPr id="112" name="Google Shape;112;p3"/>
          <p:cNvSpPr txBox="1"/>
          <p:nvPr>
            <p:ph idx="1" type="body"/>
          </p:nvPr>
        </p:nvSpPr>
        <p:spPr>
          <a:xfrm>
            <a:off x="742950" y="1981200"/>
            <a:ext cx="41338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Incomplicated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 cap="none" strike="noStrik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Neurovegetative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Edematous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Medicaments cancel </a:t>
            </a:r>
            <a:endParaRPr/>
          </a:p>
        </p:txBody>
      </p:sp>
      <p:sp>
        <p:nvSpPr>
          <p:cNvPr id="113" name="Google Shape;113;p3"/>
          <p:cNvSpPr txBox="1"/>
          <p:nvPr>
            <p:ph idx="2" type="body"/>
          </p:nvPr>
        </p:nvSpPr>
        <p:spPr>
          <a:xfrm>
            <a:off x="5029200" y="1981200"/>
            <a:ext cx="4495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Complicated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Papilledema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Acute renal failure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Acute hypertensive encephalopathy)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Char char="•"/>
            </a:pP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 a pheochromocytoma</a:t>
            </a:r>
            <a:endParaRPr/>
          </a:p>
        </p:txBody>
      </p:sp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/>
          <p:nvPr>
            <p:ph type="title"/>
          </p:nvPr>
        </p:nvSpPr>
        <p:spPr>
          <a:xfrm>
            <a:off x="776287" y="333375"/>
            <a:ext cx="8420100" cy="738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Classification</a:t>
            </a:r>
            <a:endParaRPr/>
          </a:p>
        </p:txBody>
      </p:sp>
      <p:sp>
        <p:nvSpPr>
          <p:cNvPr id="119" name="Google Shape;119;p4"/>
          <p:cNvSpPr txBox="1"/>
          <p:nvPr>
            <p:ph idx="1" type="body"/>
          </p:nvPr>
        </p:nvSpPr>
        <p:spPr>
          <a:xfrm>
            <a:off x="776287" y="1484312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20" name="Google Shape;120;p4"/>
          <p:cNvGraphicFramePr/>
          <p:nvPr/>
        </p:nvGraphicFramePr>
        <p:xfrm>
          <a:off x="523875" y="11636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{CCF86E65-DFDC-410E-A524-DF925CCB9046}</a:tableStyleId>
              </a:tblPr>
              <a:tblGrid>
                <a:gridCol w="1714500"/>
                <a:gridCol w="4429125"/>
                <a:gridCol w="2928925"/>
              </a:tblGrid>
              <a:tr h="1006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Cardial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 a BP 220/120 and above with development of acute heart failure → lung edema;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Acute coronary syndrome→ MI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919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Cerebral angiotonic-hypotonic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Gradually accruing headache to the extremity of night or in the morning, amplifies at an inclination, tussis, with nausea vomiting; better upright, a coffeine helps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BP raises after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brain edema -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Photophobia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Nystagmus, asymmetry of reflexes, bradycardia, Cheyn-Stokes's respiration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DDEFF"/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Cerebral with ishemia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Patient active, euphoria, low criticism </a:t>
                      </a:r>
                      <a:r>
                        <a:rPr b="0" i="0" lang="en-US" sz="18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→ </a:t>
                      </a: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dysarthtia, front sights, fields of vision narrowing, ataxy, paresis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Ishemic stroke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FFF"/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Cerebral complicated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As Как </a:t>
                      </a:r>
                      <a:r>
                        <a:rPr b="0" i="0" lang="en-US" sz="18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angiotonic-hypotonic</a:t>
                      </a:r>
                      <a:endParaRPr b="0" i="0" sz="20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+ neurological symptoms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Ischemia at overflow of a venous link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DDEFF"/>
                    </a:solidFill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Generalized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Malignant AG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Polyoragan failure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8E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>
            <p:ph type="title"/>
          </p:nvPr>
        </p:nvSpPr>
        <p:spPr>
          <a:xfrm>
            <a:off x="1712912" y="333375"/>
            <a:ext cx="74501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b="0" i="0" lang="en-US" sz="36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Hypertensive crisis</a:t>
            </a:r>
            <a:br>
              <a:rPr b="0" i="0" lang="en-US" sz="36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126" name="Google Shape;126;p5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66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99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uncomplicated HC (not critical, urgent, urgency) - </a:t>
            </a:r>
            <a:r>
              <a:rPr b="0" i="0" lang="en-US" sz="28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proceeds with the minimum subjective and objective symptoms against the available essential rising of a BP.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isn't followed by acute development of a lesion of target organs.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Demands depression of a BP within several hours.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Doesn't demand the emergency hospitalization.</a:t>
            </a:r>
            <a:endParaRPr/>
          </a:p>
        </p:txBody>
      </p:sp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/>
          <p:nvPr>
            <p:ph type="title"/>
          </p:nvPr>
        </p:nvSpPr>
        <p:spPr>
          <a:xfrm>
            <a:off x="1423987" y="620712"/>
            <a:ext cx="773906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imes New Roman"/>
              <a:buNone/>
            </a:pPr>
            <a:r>
              <a:rPr b="0" i="0" lang="en-US" sz="36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Hypertensive crisis</a:t>
            </a:r>
            <a:endParaRPr/>
          </a:p>
        </p:txBody>
      </p:sp>
      <p:sp>
        <p:nvSpPr>
          <p:cNvPr id="132" name="Google Shape;132;p6"/>
          <p:cNvSpPr txBox="1"/>
          <p:nvPr>
            <p:ph idx="1" type="body"/>
          </p:nvPr>
        </p:nvSpPr>
        <p:spPr>
          <a:xfrm>
            <a:off x="742950" y="1981200"/>
            <a:ext cx="88582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66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99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complicated HC (critical, emergency, maligant, emergency)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followed by development of acute clinically significant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potentially fatal damage of target organs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demands the emergency hospitalization (usually in the block of an intensive care)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mes New Roman"/>
              <a:buNone/>
            </a:pPr>
            <a:r>
              <a:rPr b="0" i="0" lang="en-US" sz="28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immediate depression of a BP with application of parenteral anti-hypertensive agents.</a:t>
            </a:r>
            <a:endParaRPr/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/>
          <p:nvPr>
            <p:ph type="title"/>
          </p:nvPr>
        </p:nvSpPr>
        <p:spPr>
          <a:xfrm>
            <a:off x="742950" y="228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C00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rgbClr val="E6E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Complications</a:t>
            </a:r>
            <a:endParaRPr/>
          </a:p>
        </p:txBody>
      </p:sp>
      <p:sp>
        <p:nvSpPr>
          <p:cNvPr id="138" name="Google Shape;138;p7"/>
          <p:cNvSpPr txBox="1"/>
          <p:nvPr>
            <p:ph idx="1" type="body"/>
          </p:nvPr>
        </p:nvSpPr>
        <p:spPr>
          <a:xfrm>
            <a:off x="742950" y="1447800"/>
            <a:ext cx="89344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acute hypertensive encephalopathy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acute disturbance of a cerebral circulation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acute left ventricular failure (cardiac asthma, fluid lungs)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acute coronary syndrome (myocardial infarction, unstable stenocardia)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stratifying aortic aneurysm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serious arterial bleeding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Eclampsia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Times New Roman"/>
              <a:buChar char="•"/>
            </a:pPr>
            <a:r>
              <a:rPr b="0" i="0" lang="en-US" sz="28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Acute renal failure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 txBox="1"/>
          <p:nvPr>
            <p:ph type="title"/>
          </p:nvPr>
        </p:nvSpPr>
        <p:spPr>
          <a:xfrm>
            <a:off x="1497012" y="381000"/>
            <a:ext cx="8408987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Management tactic depending on a clinical state, </a:t>
            </a:r>
            <a:br>
              <a:rPr b="0" i="0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0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DONALD V. 2003 </a:t>
            </a:r>
            <a:br>
              <a:rPr b="0" i="0" lang="en-US" sz="2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graphicFrame>
        <p:nvGraphicFramePr>
          <p:cNvPr id="144" name="Google Shape;144;p8"/>
          <p:cNvGraphicFramePr/>
          <p:nvPr/>
        </p:nvGraphicFramePr>
        <p:xfrm>
          <a:off x="0" y="10937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{CCF86E65-DFDC-410E-A524-DF925CCB9046}</a:tableStyleId>
              </a:tblPr>
              <a:tblGrid>
                <a:gridCol w="1676400"/>
                <a:gridCol w="2590800"/>
                <a:gridCol w="2667000"/>
                <a:gridCol w="2971800"/>
              </a:tblGrid>
              <a:tr h="579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 – high BP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II – uncomplicated HC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III – complicated HC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BP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&gt;180/110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&gt;180/110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&gt;220/140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Symptoms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Headaches, concerns.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often asymptomatic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The expressed headache, dyspnea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Dyspnea, chest pain, nocturia, dysarthtia, weekness, the changed consciousness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examination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No target organs lesion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Minimal symptoms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Encephalopathy, fluid lungs, renal failure, stroke, acute coronary syndrome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5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treatment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Observation within 1–3 hours.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At an inefficiency to enlarge a dose of peroral medicines.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Observation within 3 – 6 hours.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Gradual depression of a BP by means of the tableted medicines.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Intravenous administration of anti-hypertensive agents, monitoring of a BP.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Emergency hospitalization in reanimation unit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11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Observation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Observation-  &lt;24 h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Observation - &lt; 72 hours; planned therapy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Cardiomonitoring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mo"/>
                        <a:buNone/>
                      </a:pPr>
                      <a:r>
                        <a:rPr b="0" i="0" lang="en-US" sz="1600" u="none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the controlled hypotension with the subsequent transfer to the tableted medicines.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9750">
                <a:tc gridSpan="4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/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Times New Roman"/>
              <a:buNone/>
            </a:pPr>
            <a:r>
              <a:rPr b="0" i="0" lang="en-US" sz="4400" u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Management of uncomplicated HC</a:t>
            </a:r>
            <a:endParaRPr/>
          </a:p>
        </p:txBody>
      </p:sp>
      <p:sp>
        <p:nvSpPr>
          <p:cNvPr id="150" name="Google Shape;150;p9"/>
          <p:cNvSpPr txBox="1"/>
          <p:nvPr>
            <p:ph idx="1" type="body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Bed rest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restful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Usual hypotensive preparation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Clonidinum of 0,075-0,15 mg inside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Captoprilum of 10-50 mg inside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Nifedipidin under tongue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mes New Roman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Sedation ???</a:t>
            </a:r>
            <a:endParaRPr/>
          </a:p>
        </p:txBody>
      </p:sp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399FF"/>
      </a:accent1>
      <a:accent2>
        <a:srgbClr val="99FFCC"/>
      </a:accent2>
      <a:accent3>
        <a:srgbClr val="FFFFFF"/>
      </a:accent3>
      <a:accent4>
        <a:srgbClr val="000000"/>
      </a:accent4>
      <a:accent5>
        <a:srgbClr val="ADCAFF"/>
      </a:accent5>
      <a:accent6>
        <a:srgbClr val="8AE7B9"/>
      </a:accent6>
      <a:hlink>
        <a:srgbClr val="CC00CC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2001-04-16T08:28:55Z</dcterms:created>
  <dc:creator>Ю.А.КАРПОВ</dc:creator>
</cp:coreProperties>
</file>